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59" r:id="rId9"/>
    <p:sldId id="266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04" autoAdjust="0"/>
    <p:restoredTop sz="94595"/>
  </p:normalViewPr>
  <p:slideViewPr>
    <p:cSldViewPr snapToGrid="0" snapToObjects="1">
      <p:cViewPr varScale="1">
        <p:scale>
          <a:sx n="74" d="100"/>
          <a:sy n="74" d="100"/>
        </p:scale>
        <p:origin x="5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IE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IE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IE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IE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IE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IE"/>
              <a:t>Click to edit Master text styles</a:t>
            </a:r>
          </a:p>
          <a:p>
            <a:pPr lvl="1"/>
            <a:r>
              <a:rPr lang="en-IE"/>
              <a:t>Second level</a:t>
            </a:r>
          </a:p>
          <a:p>
            <a:pPr lvl="2"/>
            <a:r>
              <a:rPr lang="en-IE"/>
              <a:t>Third level</a:t>
            </a:r>
          </a:p>
          <a:p>
            <a:pPr lvl="3"/>
            <a:r>
              <a:rPr lang="en-IE"/>
              <a:t>Fourth level</a:t>
            </a:r>
          </a:p>
          <a:p>
            <a:pPr lvl="4"/>
            <a:r>
              <a:rPr lang="en-IE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IE"/>
              <a:t>Click to edit Master text styles</a:t>
            </a:r>
          </a:p>
          <a:p>
            <a:pPr lvl="1"/>
            <a:r>
              <a:rPr lang="en-IE"/>
              <a:t>Second level</a:t>
            </a:r>
          </a:p>
          <a:p>
            <a:pPr lvl="2"/>
            <a:r>
              <a:rPr lang="en-IE"/>
              <a:t>Third level</a:t>
            </a:r>
          </a:p>
          <a:p>
            <a:pPr lvl="3"/>
            <a:r>
              <a:rPr lang="en-IE"/>
              <a:t>Fourth level</a:t>
            </a:r>
          </a:p>
          <a:p>
            <a:pPr lvl="4"/>
            <a:r>
              <a:rPr lang="en-IE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IE"/>
              <a:t>Click to edit Master text styles</a:t>
            </a:r>
          </a:p>
          <a:p>
            <a:pPr lvl="1"/>
            <a:r>
              <a:rPr lang="en-IE"/>
              <a:t>Second level</a:t>
            </a:r>
          </a:p>
          <a:p>
            <a:pPr lvl="2"/>
            <a:r>
              <a:rPr lang="en-IE"/>
              <a:t>Third level</a:t>
            </a:r>
          </a:p>
          <a:p>
            <a:pPr lvl="3"/>
            <a:r>
              <a:rPr lang="en-IE"/>
              <a:t>Fourth level</a:t>
            </a:r>
          </a:p>
          <a:p>
            <a:pPr lvl="4"/>
            <a:r>
              <a:rPr lang="en-IE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IE"/>
              <a:t>Click to edit Master text styles</a:t>
            </a:r>
          </a:p>
          <a:p>
            <a:pPr lvl="1"/>
            <a:r>
              <a:rPr lang="en-IE"/>
              <a:t>Second level</a:t>
            </a:r>
          </a:p>
          <a:p>
            <a:pPr lvl="2"/>
            <a:r>
              <a:rPr lang="en-IE"/>
              <a:t>Third level</a:t>
            </a:r>
          </a:p>
          <a:p>
            <a:pPr lvl="3"/>
            <a:r>
              <a:rPr lang="en-IE"/>
              <a:t>Fourth level</a:t>
            </a:r>
          </a:p>
          <a:p>
            <a:pPr lvl="4"/>
            <a:r>
              <a:rPr lang="en-IE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IE"/>
              <a:t>Click to edit Master text styles</a:t>
            </a:r>
          </a:p>
          <a:p>
            <a:pPr lvl="1"/>
            <a:r>
              <a:rPr lang="en-IE"/>
              <a:t>Second level</a:t>
            </a:r>
          </a:p>
          <a:p>
            <a:pPr lvl="2"/>
            <a:r>
              <a:rPr lang="en-IE"/>
              <a:t>Third level</a:t>
            </a:r>
          </a:p>
          <a:p>
            <a:pPr lvl="3"/>
            <a:r>
              <a:rPr lang="en-IE"/>
              <a:t>Fourth level</a:t>
            </a:r>
          </a:p>
          <a:p>
            <a:pPr lvl="4"/>
            <a:r>
              <a:rPr lang="en-IE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IE"/>
              <a:t>Click to edit Master text styles</a:t>
            </a:r>
          </a:p>
          <a:p>
            <a:pPr lvl="1"/>
            <a:r>
              <a:rPr lang="en-IE"/>
              <a:t>Second level</a:t>
            </a:r>
          </a:p>
          <a:p>
            <a:pPr lvl="2"/>
            <a:r>
              <a:rPr lang="en-IE"/>
              <a:t>Third level</a:t>
            </a:r>
          </a:p>
          <a:p>
            <a:pPr lvl="3"/>
            <a:r>
              <a:rPr lang="en-IE"/>
              <a:t>Fourth level</a:t>
            </a:r>
          </a:p>
          <a:p>
            <a:pPr lvl="4"/>
            <a:r>
              <a:rPr lang="en-IE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IE"/>
              <a:t>Click to edit Master text styles</a:t>
            </a:r>
          </a:p>
          <a:p>
            <a:pPr lvl="1"/>
            <a:r>
              <a:rPr lang="en-IE"/>
              <a:t>Second level</a:t>
            </a:r>
          </a:p>
          <a:p>
            <a:pPr lvl="2"/>
            <a:r>
              <a:rPr lang="en-IE"/>
              <a:t>Third level</a:t>
            </a:r>
          </a:p>
          <a:p>
            <a:pPr lvl="3"/>
            <a:r>
              <a:rPr lang="en-IE"/>
              <a:t>Fourth level</a:t>
            </a:r>
          </a:p>
          <a:p>
            <a:pPr lvl="4"/>
            <a:r>
              <a:rPr lang="en-IE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IE"/>
              <a:t>Click to edit Master text styles</a:t>
            </a:r>
          </a:p>
          <a:p>
            <a:pPr lvl="1"/>
            <a:r>
              <a:rPr lang="en-IE"/>
              <a:t>Second level</a:t>
            </a:r>
          </a:p>
          <a:p>
            <a:pPr lvl="2"/>
            <a:r>
              <a:rPr lang="en-IE"/>
              <a:t>Third level</a:t>
            </a:r>
          </a:p>
          <a:p>
            <a:pPr lvl="3"/>
            <a:r>
              <a:rPr lang="en-IE"/>
              <a:t>Fourth level</a:t>
            </a:r>
          </a:p>
          <a:p>
            <a:pPr lvl="4"/>
            <a:r>
              <a:rPr lang="en-IE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IE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E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IE"/>
              <a:t>Click to edit Master text styles</a:t>
            </a:r>
          </a:p>
          <a:p>
            <a:pPr lvl="1"/>
            <a:r>
              <a:rPr lang="en-IE"/>
              <a:t>Second level</a:t>
            </a:r>
          </a:p>
          <a:p>
            <a:pPr lvl="2"/>
            <a:r>
              <a:rPr lang="en-IE"/>
              <a:t>Third level</a:t>
            </a:r>
          </a:p>
          <a:p>
            <a:pPr lvl="3"/>
            <a:r>
              <a:rPr lang="en-IE"/>
              <a:t>Fourth level</a:t>
            </a:r>
          </a:p>
          <a:p>
            <a:pPr lvl="4"/>
            <a:r>
              <a:rPr lang="en-IE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Microservices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Microservices</a:t>
            </a:r>
            <a:r>
              <a:rPr lang="en-US" dirty="0"/>
              <a:t> vs Monolithic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322" y="126799"/>
            <a:ext cx="5658678" cy="2195567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7076661" y="6431785"/>
            <a:ext cx="4890052" cy="42621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Alexander Souza</a:t>
            </a:r>
          </a:p>
        </p:txBody>
      </p:sp>
    </p:spTree>
    <p:extLst>
      <p:ext uri="{BB962C8B-B14F-4D97-AF65-F5344CB8AC3E}">
        <p14:creationId xmlns:p14="http://schemas.microsoft.com/office/powerpoint/2010/main" val="1916338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609" t="6928" r="4609" b="11913"/>
          <a:stretch/>
        </p:blipFill>
        <p:spPr>
          <a:xfrm>
            <a:off x="2252870" y="728869"/>
            <a:ext cx="7779026" cy="52158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9122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All these functionalities are grouped within this great system, making it a monolithic application, that is, an application made in a single unit.</a:t>
            </a:r>
          </a:p>
        </p:txBody>
      </p:sp>
      <p:sp>
        <p:nvSpPr>
          <p:cNvPr id="4" name="Sub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</a:t>
            </a:r>
          </a:p>
        </p:txBody>
      </p:sp>
    </p:spTree>
    <p:extLst>
      <p:ext uri="{BB962C8B-B14F-4D97-AF65-F5344CB8AC3E}">
        <p14:creationId xmlns:p14="http://schemas.microsoft.com/office/powerpoint/2010/main" val="94981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4555" y="321192"/>
            <a:ext cx="5778574" cy="600683"/>
          </a:xfrm>
        </p:spPr>
        <p:txBody>
          <a:bodyPr/>
          <a:lstStyle/>
          <a:p>
            <a:pPr algn="l"/>
            <a:r>
              <a:rPr lang="en-US" dirty="0"/>
              <a:t>Monolithic architecture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365" y="4843670"/>
            <a:ext cx="1626704" cy="1626704"/>
          </a:xfrm>
          <a:prstGeom prst="rect">
            <a:avLst/>
          </a:prstGeom>
        </p:spPr>
      </p:pic>
      <p:sp>
        <p:nvSpPr>
          <p:cNvPr id="6" name="Alternate Process 5"/>
          <p:cNvSpPr/>
          <p:nvPr/>
        </p:nvSpPr>
        <p:spPr>
          <a:xfrm>
            <a:off x="1010478" y="921875"/>
            <a:ext cx="3296478" cy="88789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User Interface</a:t>
            </a:r>
          </a:p>
        </p:txBody>
      </p:sp>
      <p:sp>
        <p:nvSpPr>
          <p:cNvPr id="7" name="Alternate Process 6"/>
          <p:cNvSpPr/>
          <p:nvPr/>
        </p:nvSpPr>
        <p:spPr>
          <a:xfrm>
            <a:off x="1010478" y="1974573"/>
            <a:ext cx="3296478" cy="88789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Business Layer</a:t>
            </a:r>
            <a:endParaRPr lang="en-US" dirty="0"/>
          </a:p>
        </p:txBody>
      </p:sp>
      <p:sp>
        <p:nvSpPr>
          <p:cNvPr id="8" name="Alternate Process 7"/>
          <p:cNvSpPr/>
          <p:nvPr/>
        </p:nvSpPr>
        <p:spPr>
          <a:xfrm>
            <a:off x="1010478" y="3027271"/>
            <a:ext cx="3296478" cy="88789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 Interface</a:t>
            </a:r>
            <a:endParaRPr lang="en-US" dirty="0"/>
          </a:p>
        </p:txBody>
      </p:sp>
      <p:sp>
        <p:nvSpPr>
          <p:cNvPr id="10" name="Up-Down Arrow 9"/>
          <p:cNvSpPr/>
          <p:nvPr/>
        </p:nvSpPr>
        <p:spPr>
          <a:xfrm>
            <a:off x="2658717" y="4055165"/>
            <a:ext cx="217004" cy="689113"/>
          </a:xfrm>
          <a:prstGeom prst="upDown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84247" y="1365822"/>
            <a:ext cx="64556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Advantages and Disadvantages</a:t>
            </a:r>
          </a:p>
          <a:p>
            <a:r>
              <a:rPr lang="en-US" sz="3600" dirty="0">
                <a:solidFill>
                  <a:schemeClr val="accent1"/>
                </a:solidFill>
              </a:rPr>
              <a:t>+ Simple Deploy</a:t>
            </a:r>
          </a:p>
          <a:p>
            <a:r>
              <a:rPr lang="en-US" sz="3600" dirty="0">
                <a:solidFill>
                  <a:srgbClr val="FF0000"/>
                </a:solidFill>
              </a:rPr>
              <a:t>- Single Point of Failure</a:t>
            </a:r>
          </a:p>
          <a:p>
            <a:r>
              <a:rPr lang="en-US" sz="3600" dirty="0">
                <a:solidFill>
                  <a:schemeClr val="accent1"/>
                </a:solidFill>
              </a:rPr>
              <a:t>+ Minimizes duplicate code</a:t>
            </a:r>
          </a:p>
          <a:p>
            <a:r>
              <a:rPr lang="en-US" sz="3600" dirty="0">
                <a:solidFill>
                  <a:srgbClr val="FF0000"/>
                </a:solidFill>
              </a:rPr>
              <a:t>- Extensive code base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6954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is a service that is responsible for one part of the business logic and communicate with each other usually by http.</a:t>
            </a:r>
          </a:p>
        </p:txBody>
      </p:sp>
      <p:sp>
        <p:nvSpPr>
          <p:cNvPr id="4" name="Sub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microservices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049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4555" y="321192"/>
            <a:ext cx="5778574" cy="600683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microservices architecture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059" y="4843670"/>
            <a:ext cx="1626704" cy="1626704"/>
          </a:xfrm>
          <a:prstGeom prst="rect">
            <a:avLst/>
          </a:prstGeom>
        </p:spPr>
      </p:pic>
      <p:sp>
        <p:nvSpPr>
          <p:cNvPr id="6" name="Alternate Process 5"/>
          <p:cNvSpPr/>
          <p:nvPr/>
        </p:nvSpPr>
        <p:spPr>
          <a:xfrm>
            <a:off x="1723172" y="1254984"/>
            <a:ext cx="3296478" cy="887895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Microservice</a:t>
            </a:r>
          </a:p>
          <a:p>
            <a:pPr algn="ctr"/>
            <a:r>
              <a:rPr lang="en-US" dirty="0"/>
              <a:t>User Interface</a:t>
            </a:r>
          </a:p>
        </p:txBody>
      </p:sp>
      <p:sp>
        <p:nvSpPr>
          <p:cNvPr id="8" name="Alternate Process 7"/>
          <p:cNvSpPr/>
          <p:nvPr/>
        </p:nvSpPr>
        <p:spPr>
          <a:xfrm>
            <a:off x="1723172" y="3033683"/>
            <a:ext cx="3296478" cy="88789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Microservice</a:t>
            </a:r>
          </a:p>
        </p:txBody>
      </p:sp>
      <p:sp>
        <p:nvSpPr>
          <p:cNvPr id="10" name="Up-Down Arrow 9"/>
          <p:cNvSpPr/>
          <p:nvPr/>
        </p:nvSpPr>
        <p:spPr>
          <a:xfrm>
            <a:off x="3262909" y="4034861"/>
            <a:ext cx="217004" cy="689113"/>
          </a:xfrm>
          <a:prstGeom prst="upDown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2D0784-8246-4AA0-AF26-6EC5366DE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265" y="4843670"/>
            <a:ext cx="1626704" cy="1626704"/>
          </a:xfrm>
          <a:prstGeom prst="rect">
            <a:avLst/>
          </a:prstGeom>
        </p:spPr>
      </p:pic>
      <p:sp>
        <p:nvSpPr>
          <p:cNvPr id="13" name="Up-Down Arrow 9">
            <a:extLst>
              <a:ext uri="{FF2B5EF4-FFF2-40B4-BE49-F238E27FC236}">
                <a16:creationId xmlns:a16="http://schemas.microsoft.com/office/drawing/2014/main" id="{49C7E86E-869E-4966-A753-50A511D4A2DB}"/>
              </a:ext>
            </a:extLst>
          </p:cNvPr>
          <p:cNvSpPr/>
          <p:nvPr/>
        </p:nvSpPr>
        <p:spPr>
          <a:xfrm>
            <a:off x="9171115" y="4034860"/>
            <a:ext cx="217004" cy="689113"/>
          </a:xfrm>
          <a:prstGeom prst="upDown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lternate Process 7">
            <a:extLst>
              <a:ext uri="{FF2B5EF4-FFF2-40B4-BE49-F238E27FC236}">
                <a16:creationId xmlns:a16="http://schemas.microsoft.com/office/drawing/2014/main" id="{6C16107E-21B2-465F-93BD-7565D3230DC0}"/>
              </a:ext>
            </a:extLst>
          </p:cNvPr>
          <p:cNvSpPr/>
          <p:nvPr/>
        </p:nvSpPr>
        <p:spPr>
          <a:xfrm>
            <a:off x="7522876" y="3033683"/>
            <a:ext cx="3296478" cy="88789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Microservice</a:t>
            </a:r>
          </a:p>
        </p:txBody>
      </p:sp>
      <p:sp>
        <p:nvSpPr>
          <p:cNvPr id="15" name="Alternate Process 7">
            <a:extLst>
              <a:ext uri="{FF2B5EF4-FFF2-40B4-BE49-F238E27FC236}">
                <a16:creationId xmlns:a16="http://schemas.microsoft.com/office/drawing/2014/main" id="{992C801C-7B55-4160-95BC-71DD990087B2}"/>
              </a:ext>
            </a:extLst>
          </p:cNvPr>
          <p:cNvSpPr/>
          <p:nvPr/>
        </p:nvSpPr>
        <p:spPr>
          <a:xfrm>
            <a:off x="7522876" y="1254984"/>
            <a:ext cx="3296478" cy="88789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Microservice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A023649-47BD-49ED-8146-3229142ACA19}"/>
              </a:ext>
            </a:extLst>
          </p:cNvPr>
          <p:cNvCxnSpPr>
            <a:endCxn id="8" idx="3"/>
          </p:cNvCxnSpPr>
          <p:nvPr/>
        </p:nvCxnSpPr>
        <p:spPr>
          <a:xfrm flipH="1">
            <a:off x="5019650" y="2142879"/>
            <a:ext cx="4151465" cy="1334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0BA6335-15D4-4874-AA0B-420C87CC3F28}"/>
              </a:ext>
            </a:extLst>
          </p:cNvPr>
          <p:cNvCxnSpPr>
            <a:stCxn id="15" idx="2"/>
            <a:endCxn id="14" idx="0"/>
          </p:cNvCxnSpPr>
          <p:nvPr/>
        </p:nvCxnSpPr>
        <p:spPr>
          <a:xfrm>
            <a:off x="9171115" y="2142879"/>
            <a:ext cx="0" cy="890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Up-Down Arrow 9">
            <a:extLst>
              <a:ext uri="{FF2B5EF4-FFF2-40B4-BE49-F238E27FC236}">
                <a16:creationId xmlns:a16="http://schemas.microsoft.com/office/drawing/2014/main" id="{2E40FABD-7388-4A24-9F33-AF623994F60C}"/>
              </a:ext>
            </a:extLst>
          </p:cNvPr>
          <p:cNvSpPr/>
          <p:nvPr/>
        </p:nvSpPr>
        <p:spPr>
          <a:xfrm>
            <a:off x="3218789" y="2250865"/>
            <a:ext cx="217004" cy="689113"/>
          </a:xfrm>
          <a:prstGeom prst="upDown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07DB1D-8C59-40F3-BD7D-3F12966FDCEE}"/>
              </a:ext>
            </a:extLst>
          </p:cNvPr>
          <p:cNvSpPr txBox="1"/>
          <p:nvPr/>
        </p:nvSpPr>
        <p:spPr>
          <a:xfrm>
            <a:off x="4184762" y="5195357"/>
            <a:ext cx="43810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/>
              <a:t>- Independent entities with cross communication through API’s or Message Queuing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913B62-2C76-4C0A-9ED3-D11BE2E7D004}"/>
              </a:ext>
            </a:extLst>
          </p:cNvPr>
          <p:cNvSpPr txBox="1"/>
          <p:nvPr/>
        </p:nvSpPr>
        <p:spPr>
          <a:xfrm>
            <a:off x="0" y="6541406"/>
            <a:ext cx="59223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200" dirty="0"/>
              <a:t>Ref.: https://dzone.com/articles/scalable-cloud-computing-with-microservices</a:t>
            </a:r>
          </a:p>
        </p:txBody>
      </p:sp>
    </p:spTree>
    <p:extLst>
      <p:ext uri="{BB962C8B-B14F-4D97-AF65-F5344CB8AC3E}">
        <p14:creationId xmlns:p14="http://schemas.microsoft.com/office/powerpoint/2010/main" val="417613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3" grpId="0" animBg="1"/>
      <p:bldP spid="14" grpId="0" animBg="1"/>
      <p:bldP spid="15" grpId="0" animBg="1"/>
      <p:bldP spid="25" grpId="0" animBg="1"/>
      <p:bldP spid="26" grpId="0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07B7F8A-B354-4575-8AB5-EE0A15BDDF6D}"/>
              </a:ext>
            </a:extLst>
          </p:cNvPr>
          <p:cNvCxnSpPr>
            <a:stCxn id="16" idx="1"/>
            <a:endCxn id="17" idx="0"/>
          </p:cNvCxnSpPr>
          <p:nvPr/>
        </p:nvCxnSpPr>
        <p:spPr>
          <a:xfrm>
            <a:off x="4274143" y="1723770"/>
            <a:ext cx="1648239" cy="30637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4555" y="321192"/>
            <a:ext cx="5778574" cy="600683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microservices architecture</a:t>
            </a:r>
          </a:p>
        </p:txBody>
      </p:sp>
      <p:sp>
        <p:nvSpPr>
          <p:cNvPr id="8" name="Alternate Process 7"/>
          <p:cNvSpPr/>
          <p:nvPr/>
        </p:nvSpPr>
        <p:spPr>
          <a:xfrm>
            <a:off x="4274143" y="3033683"/>
            <a:ext cx="3296478" cy="88789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E-commence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913B62-2C76-4C0A-9ED3-D11BE2E7D004}"/>
              </a:ext>
            </a:extLst>
          </p:cNvPr>
          <p:cNvSpPr txBox="1"/>
          <p:nvPr/>
        </p:nvSpPr>
        <p:spPr>
          <a:xfrm>
            <a:off x="0" y="6541406"/>
            <a:ext cx="59223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200" dirty="0"/>
              <a:t>Ref.: https://dzone.com/articles/scalable-cloud-computing-with-microservices</a:t>
            </a:r>
          </a:p>
        </p:txBody>
      </p:sp>
      <p:sp>
        <p:nvSpPr>
          <p:cNvPr id="16" name="Alternate Process 7">
            <a:extLst>
              <a:ext uri="{FF2B5EF4-FFF2-40B4-BE49-F238E27FC236}">
                <a16:creationId xmlns:a16="http://schemas.microsoft.com/office/drawing/2014/main" id="{7E94C560-FF0C-4D99-8139-B518D603C54E}"/>
              </a:ext>
            </a:extLst>
          </p:cNvPr>
          <p:cNvSpPr/>
          <p:nvPr/>
        </p:nvSpPr>
        <p:spPr>
          <a:xfrm>
            <a:off x="4274143" y="1279822"/>
            <a:ext cx="3296478" cy="887895"/>
          </a:xfrm>
          <a:prstGeom prst="flowChartAlternateProcess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Invoices</a:t>
            </a:r>
          </a:p>
        </p:txBody>
      </p:sp>
      <p:sp>
        <p:nvSpPr>
          <p:cNvPr id="17" name="Alternate Process 7">
            <a:extLst>
              <a:ext uri="{FF2B5EF4-FFF2-40B4-BE49-F238E27FC236}">
                <a16:creationId xmlns:a16="http://schemas.microsoft.com/office/drawing/2014/main" id="{2CE34220-F4C3-44FF-8A85-EBF79C41BE53}"/>
              </a:ext>
            </a:extLst>
          </p:cNvPr>
          <p:cNvSpPr/>
          <p:nvPr/>
        </p:nvSpPr>
        <p:spPr>
          <a:xfrm>
            <a:off x="4274143" y="4787544"/>
            <a:ext cx="3296478" cy="887895"/>
          </a:xfrm>
          <a:prstGeom prst="flowChartAlternate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Products</a:t>
            </a:r>
          </a:p>
        </p:txBody>
      </p:sp>
      <p:sp>
        <p:nvSpPr>
          <p:cNvPr id="18" name="Alternate Process 7">
            <a:extLst>
              <a:ext uri="{FF2B5EF4-FFF2-40B4-BE49-F238E27FC236}">
                <a16:creationId xmlns:a16="http://schemas.microsoft.com/office/drawing/2014/main" id="{94AF56AD-AE24-4104-8F51-35C7E3BFC8E8}"/>
              </a:ext>
            </a:extLst>
          </p:cNvPr>
          <p:cNvSpPr/>
          <p:nvPr/>
        </p:nvSpPr>
        <p:spPr>
          <a:xfrm>
            <a:off x="150757" y="3033683"/>
            <a:ext cx="3296478" cy="887895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Suppliers</a:t>
            </a:r>
          </a:p>
        </p:txBody>
      </p:sp>
      <p:sp>
        <p:nvSpPr>
          <p:cNvPr id="19" name="Alternate Process 7">
            <a:extLst>
              <a:ext uri="{FF2B5EF4-FFF2-40B4-BE49-F238E27FC236}">
                <a16:creationId xmlns:a16="http://schemas.microsoft.com/office/drawing/2014/main" id="{F616D4E7-034D-491A-A37D-F234EA736472}"/>
              </a:ext>
            </a:extLst>
          </p:cNvPr>
          <p:cNvSpPr/>
          <p:nvPr/>
        </p:nvSpPr>
        <p:spPr>
          <a:xfrm>
            <a:off x="8397529" y="3033683"/>
            <a:ext cx="3296478" cy="887895"/>
          </a:xfrm>
          <a:prstGeom prst="flowChartAlternateProcess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Costumers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CDDC403-6105-4128-AE65-D80615468E16}"/>
              </a:ext>
            </a:extLst>
          </p:cNvPr>
          <p:cNvCxnSpPr>
            <a:stCxn id="19" idx="1"/>
            <a:endCxn id="8" idx="3"/>
          </p:cNvCxnSpPr>
          <p:nvPr/>
        </p:nvCxnSpPr>
        <p:spPr>
          <a:xfrm flipH="1">
            <a:off x="7570621" y="3477631"/>
            <a:ext cx="8269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CF9665A-53FE-4087-83B9-88F1EE96E1AA}"/>
              </a:ext>
            </a:extLst>
          </p:cNvPr>
          <p:cNvCxnSpPr>
            <a:stCxn id="16" idx="2"/>
          </p:cNvCxnSpPr>
          <p:nvPr/>
        </p:nvCxnSpPr>
        <p:spPr>
          <a:xfrm>
            <a:off x="5922382" y="2167717"/>
            <a:ext cx="0" cy="86596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0DAB98D-0BE8-4956-BD2B-960E04EFED8F}"/>
              </a:ext>
            </a:extLst>
          </p:cNvPr>
          <p:cNvCxnSpPr>
            <a:stCxn id="8" idx="2"/>
            <a:endCxn id="17" idx="0"/>
          </p:cNvCxnSpPr>
          <p:nvPr/>
        </p:nvCxnSpPr>
        <p:spPr>
          <a:xfrm>
            <a:off x="5922382" y="3921578"/>
            <a:ext cx="0" cy="86596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02D6292-3FF9-4F98-ABCB-02ED2A2B600C}"/>
              </a:ext>
            </a:extLst>
          </p:cNvPr>
          <p:cNvCxnSpPr>
            <a:stCxn id="18" idx="2"/>
            <a:endCxn id="17" idx="1"/>
          </p:cNvCxnSpPr>
          <p:nvPr/>
        </p:nvCxnSpPr>
        <p:spPr>
          <a:xfrm>
            <a:off x="1798996" y="3921578"/>
            <a:ext cx="2475147" cy="130991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926DBD7-ED41-4324-AE86-14CB89588E1C}"/>
              </a:ext>
            </a:extLst>
          </p:cNvPr>
          <p:cNvCxnSpPr>
            <a:stCxn id="16" idx="3"/>
            <a:endCxn id="19" idx="0"/>
          </p:cNvCxnSpPr>
          <p:nvPr/>
        </p:nvCxnSpPr>
        <p:spPr>
          <a:xfrm>
            <a:off x="7570621" y="1723770"/>
            <a:ext cx="2475147" cy="130991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FFAEE8DE-E814-44B2-BA66-185D7CE30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573" y="3480524"/>
            <a:ext cx="790448" cy="79044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7CBE3E7-1F3D-4CC9-B230-ABD94F713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7239" y="5317974"/>
            <a:ext cx="790448" cy="79044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A1B2BDA-7EDE-4C99-BAC6-96A605BB2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918" y="1644262"/>
            <a:ext cx="790448" cy="79044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7E51B4A-1F50-40EB-9F85-C3563DC07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7239" y="3463110"/>
            <a:ext cx="790448" cy="79044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DFD6AD7-CB15-45A5-986C-8749D0400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618" y="3480524"/>
            <a:ext cx="790448" cy="79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223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7" grpId="0"/>
      <p:bldP spid="16" grpId="0" animBg="1"/>
      <p:bldP spid="17" grpId="0" animBg="1"/>
      <p:bldP spid="18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4555" y="321192"/>
            <a:ext cx="5778574" cy="600683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microservices architecture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12B780-B49D-4574-9D8F-59B77182C88A}"/>
              </a:ext>
            </a:extLst>
          </p:cNvPr>
          <p:cNvSpPr txBox="1"/>
          <p:nvPr/>
        </p:nvSpPr>
        <p:spPr>
          <a:xfrm>
            <a:off x="5684555" y="1791487"/>
            <a:ext cx="64556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Advantages and Disadvantages</a:t>
            </a:r>
          </a:p>
          <a:p>
            <a:r>
              <a:rPr lang="en-US" sz="3600" dirty="0">
                <a:solidFill>
                  <a:schemeClr val="accent1"/>
                </a:solidFill>
              </a:rPr>
              <a:t>+ Minimize single Point of Failure</a:t>
            </a:r>
          </a:p>
          <a:p>
            <a:r>
              <a:rPr lang="en-US" sz="3600" dirty="0">
                <a:solidFill>
                  <a:srgbClr val="FF0000"/>
                </a:solidFill>
              </a:rPr>
              <a:t>- Deploy Complexity</a:t>
            </a:r>
          </a:p>
          <a:p>
            <a:r>
              <a:rPr lang="en-US" sz="3600" dirty="0">
                <a:solidFill>
                  <a:schemeClr val="accent1"/>
                </a:solidFill>
              </a:rPr>
              <a:t>+ Smaller code base</a:t>
            </a:r>
          </a:p>
          <a:p>
            <a:r>
              <a:rPr lang="en-US" sz="3600" dirty="0">
                <a:solidFill>
                  <a:srgbClr val="FF0000"/>
                </a:solidFill>
              </a:rPr>
              <a:t>- Maximize duplicate code</a:t>
            </a:r>
          </a:p>
        </p:txBody>
      </p:sp>
      <p:sp>
        <p:nvSpPr>
          <p:cNvPr id="22" name="Alternate Process 7">
            <a:extLst>
              <a:ext uri="{FF2B5EF4-FFF2-40B4-BE49-F238E27FC236}">
                <a16:creationId xmlns:a16="http://schemas.microsoft.com/office/drawing/2014/main" id="{AC9F4731-89A0-449E-AC64-B5E994FB5C58}"/>
              </a:ext>
            </a:extLst>
          </p:cNvPr>
          <p:cNvSpPr/>
          <p:nvPr/>
        </p:nvSpPr>
        <p:spPr>
          <a:xfrm>
            <a:off x="1849091" y="3314350"/>
            <a:ext cx="1517381" cy="61365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E-commence</a:t>
            </a:r>
          </a:p>
        </p:txBody>
      </p:sp>
      <p:sp>
        <p:nvSpPr>
          <p:cNvPr id="24" name="Alternate Process 7">
            <a:extLst>
              <a:ext uri="{FF2B5EF4-FFF2-40B4-BE49-F238E27FC236}">
                <a16:creationId xmlns:a16="http://schemas.microsoft.com/office/drawing/2014/main" id="{40334754-63F9-45DF-AC9A-040594AC993C}"/>
              </a:ext>
            </a:extLst>
          </p:cNvPr>
          <p:cNvSpPr/>
          <p:nvPr/>
        </p:nvSpPr>
        <p:spPr>
          <a:xfrm>
            <a:off x="1826495" y="2206578"/>
            <a:ext cx="1517381" cy="613650"/>
          </a:xfrm>
          <a:prstGeom prst="flowChartAlternateProcess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Invoices</a:t>
            </a:r>
          </a:p>
        </p:txBody>
      </p:sp>
      <p:sp>
        <p:nvSpPr>
          <p:cNvPr id="25" name="Alternate Process 7">
            <a:extLst>
              <a:ext uri="{FF2B5EF4-FFF2-40B4-BE49-F238E27FC236}">
                <a16:creationId xmlns:a16="http://schemas.microsoft.com/office/drawing/2014/main" id="{E8A2774B-FE01-4573-AB83-6766C2215CE9}"/>
              </a:ext>
            </a:extLst>
          </p:cNvPr>
          <p:cNvSpPr/>
          <p:nvPr/>
        </p:nvSpPr>
        <p:spPr>
          <a:xfrm>
            <a:off x="1826496" y="4454561"/>
            <a:ext cx="1517381" cy="613650"/>
          </a:xfrm>
          <a:prstGeom prst="flowChartAlternate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Products</a:t>
            </a:r>
          </a:p>
        </p:txBody>
      </p:sp>
      <p:sp>
        <p:nvSpPr>
          <p:cNvPr id="26" name="Alternate Process 7">
            <a:extLst>
              <a:ext uri="{FF2B5EF4-FFF2-40B4-BE49-F238E27FC236}">
                <a16:creationId xmlns:a16="http://schemas.microsoft.com/office/drawing/2014/main" id="{E6ABA32B-F941-4094-B58C-A3BC2820B01C}"/>
              </a:ext>
            </a:extLst>
          </p:cNvPr>
          <p:cNvSpPr/>
          <p:nvPr/>
        </p:nvSpPr>
        <p:spPr>
          <a:xfrm>
            <a:off x="235701" y="3314350"/>
            <a:ext cx="1517381" cy="613650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Suppliers</a:t>
            </a:r>
          </a:p>
        </p:txBody>
      </p:sp>
      <p:sp>
        <p:nvSpPr>
          <p:cNvPr id="28" name="Alternate Process 7">
            <a:extLst>
              <a:ext uri="{FF2B5EF4-FFF2-40B4-BE49-F238E27FC236}">
                <a16:creationId xmlns:a16="http://schemas.microsoft.com/office/drawing/2014/main" id="{F0C04A87-6BED-4C47-95EE-FD7AFB3A357E}"/>
              </a:ext>
            </a:extLst>
          </p:cNvPr>
          <p:cNvSpPr/>
          <p:nvPr/>
        </p:nvSpPr>
        <p:spPr>
          <a:xfrm>
            <a:off x="3462481" y="3314350"/>
            <a:ext cx="1517381" cy="613650"/>
          </a:xfrm>
          <a:prstGeom prst="flowChartAlternateProcess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Costumers</a:t>
            </a:r>
          </a:p>
        </p:txBody>
      </p:sp>
    </p:spTree>
    <p:extLst>
      <p:ext uri="{BB962C8B-B14F-4D97-AF65-F5344CB8AC3E}">
        <p14:creationId xmlns:p14="http://schemas.microsoft.com/office/powerpoint/2010/main" val="3440997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0"/>
            <a:ext cx="10364451" cy="1596177"/>
          </a:xfrm>
        </p:spPr>
        <p:txBody>
          <a:bodyPr/>
          <a:lstStyle/>
          <a:p>
            <a:pPr fontAlgn="base"/>
            <a:r>
              <a:rPr lang="en-IE" b="1" dirty="0"/>
              <a:t>Conclusion</a:t>
            </a:r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1888DC-11BF-41E6-AF22-F6FF072307AA}"/>
              </a:ext>
            </a:extLst>
          </p:cNvPr>
          <p:cNvSpPr txBox="1"/>
          <p:nvPr/>
        </p:nvSpPr>
        <p:spPr>
          <a:xfrm>
            <a:off x="412124" y="2099255"/>
            <a:ext cx="516442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E" sz="2800" b="1" dirty="0"/>
              <a:t>Microservice</a:t>
            </a:r>
          </a:p>
          <a:p>
            <a:pPr fontAlgn="base"/>
            <a:endParaRPr lang="en-IE" sz="2800" dirty="0"/>
          </a:p>
          <a:p>
            <a:pPr fontAlgn="base"/>
            <a:r>
              <a:rPr lang="en-IE" sz="2800" dirty="0"/>
              <a:t>If application is really big, complex, and does a lot of different things.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BA8AC7-17CF-4600-B19C-AEB982940786}"/>
              </a:ext>
            </a:extLst>
          </p:cNvPr>
          <p:cNvSpPr txBox="1"/>
          <p:nvPr/>
        </p:nvSpPr>
        <p:spPr>
          <a:xfrm>
            <a:off x="6304834" y="2099255"/>
            <a:ext cx="49733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IE" sz="2800" b="1" dirty="0"/>
              <a:t>Monolithic</a:t>
            </a:r>
          </a:p>
          <a:p>
            <a:pPr fontAlgn="base"/>
            <a:endParaRPr lang="en-IE" sz="2800" dirty="0"/>
          </a:p>
          <a:p>
            <a:pPr fontAlgn="base"/>
            <a:r>
              <a:rPr lang="en-IE" sz="2800" dirty="0"/>
              <a:t>In case of a simple application, monolithic architecture is a better approach.</a:t>
            </a:r>
          </a:p>
          <a:p>
            <a:endParaRPr lang="en-IE" sz="2800" dirty="0"/>
          </a:p>
        </p:txBody>
      </p:sp>
    </p:spTree>
    <p:extLst>
      <p:ext uri="{BB962C8B-B14F-4D97-AF65-F5344CB8AC3E}">
        <p14:creationId xmlns:p14="http://schemas.microsoft.com/office/powerpoint/2010/main" val="1722308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632848"/>
            <a:ext cx="10364451" cy="1596177"/>
          </a:xfrm>
        </p:spPr>
        <p:txBody>
          <a:bodyPr/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2552041381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1234</TotalTime>
  <Words>193</Words>
  <Application>Microsoft Office PowerPoint</Application>
  <PresentationFormat>Widescreen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Tw Cen MT</vt:lpstr>
      <vt:lpstr>Droplet</vt:lpstr>
      <vt:lpstr>Microservices</vt:lpstr>
      <vt:lpstr>Monolithic</vt:lpstr>
      <vt:lpstr>Monolithic architecture</vt:lpstr>
      <vt:lpstr>microservices</vt:lpstr>
      <vt:lpstr>microservices architecture</vt:lpstr>
      <vt:lpstr>microservices architecture</vt:lpstr>
      <vt:lpstr>microservices architecture</vt:lpstr>
      <vt:lpstr>Conclusion</vt:lpstr>
      <vt:lpstr>RECAP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Microservices</dc:title>
  <dc:creator>Microsoft Office User</dc:creator>
  <cp:lastModifiedBy>ALEXANDER SOUZA - Student</cp:lastModifiedBy>
  <cp:revision>39</cp:revision>
  <dcterms:created xsi:type="dcterms:W3CDTF">2017-10-02T14:29:43Z</dcterms:created>
  <dcterms:modified xsi:type="dcterms:W3CDTF">2017-10-04T09:34:13Z</dcterms:modified>
</cp:coreProperties>
</file>

<file path=docProps/thumbnail.jpeg>
</file>